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8" r:id="rId2"/>
    <p:sldId id="260" r:id="rId3"/>
    <p:sldId id="259" r:id="rId4"/>
    <p:sldId id="267" r:id="rId5"/>
    <p:sldId id="263" r:id="rId6"/>
    <p:sldId id="264" r:id="rId7"/>
    <p:sldId id="268" r:id="rId8"/>
    <p:sldId id="265" r:id="rId9"/>
    <p:sldId id="266" r:id="rId10"/>
    <p:sldId id="269" r:id="rId11"/>
    <p:sldId id="261" r:id="rId12"/>
    <p:sldId id="262" r:id="rId13"/>
    <p:sldId id="256" r:id="rId14"/>
    <p:sldId id="257" r:id="rId15"/>
    <p:sldId id="271" r:id="rId16"/>
    <p:sldId id="272" r:id="rId17"/>
    <p:sldId id="273" r:id="rId18"/>
    <p:sldId id="270" r:id="rId19"/>
    <p:sldId id="275" r:id="rId20"/>
    <p:sldId id="277" r:id="rId21"/>
    <p:sldId id="276" r:id="rId22"/>
    <p:sldId id="274" r:id="rId23"/>
    <p:sldId id="278" r:id="rId24"/>
    <p:sldId id="280" r:id="rId25"/>
    <p:sldId id="282" r:id="rId26"/>
    <p:sldId id="281" r:id="rId27"/>
    <p:sldId id="279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4" r:id="rId39"/>
    <p:sldId id="293" r:id="rId40"/>
    <p:sldId id="296" r:id="rId41"/>
    <p:sldId id="297" r:id="rId42"/>
    <p:sldId id="295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D6F0B7-5A91-E442-AB5A-A911F58F5176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4C35B-5015-8044-A5B0-6F9B770D4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34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33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78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46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7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05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750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29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07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137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3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9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D2AD3-FACD-C641-9BC8-48F59D15341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E108A-F08E-EE48-ABC2-8F6028B363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474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wnload.docker.com/linux/centos/docker-ce.repo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Docker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75" y="1857375"/>
            <a:ext cx="6715125" cy="3210719"/>
          </a:xfrm>
        </p:spPr>
      </p:pic>
    </p:spTree>
    <p:extLst>
      <p:ext uri="{BB962C8B-B14F-4D97-AF65-F5344CB8AC3E}">
        <p14:creationId xmlns:p14="http://schemas.microsoft.com/office/powerpoint/2010/main" val="1678983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Vs 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Containers are more </a:t>
            </a:r>
            <a:r>
              <a:rPr lang="en-US" dirty="0" smtClean="0"/>
              <a:t>lightweight</a:t>
            </a:r>
          </a:p>
          <a:p>
            <a:r>
              <a:rPr lang="en-US" dirty="0" smtClean="0"/>
              <a:t>No </a:t>
            </a:r>
            <a:r>
              <a:rPr lang="en-US" dirty="0"/>
              <a:t>need to install guest </a:t>
            </a:r>
            <a:r>
              <a:rPr lang="en-US" dirty="0" smtClean="0"/>
              <a:t>OS</a:t>
            </a:r>
          </a:p>
          <a:p>
            <a:r>
              <a:rPr lang="en-US" dirty="0" smtClean="0"/>
              <a:t>Less </a:t>
            </a:r>
            <a:r>
              <a:rPr lang="en-US" dirty="0"/>
              <a:t>CPU, RAM, storage space </a:t>
            </a:r>
            <a:r>
              <a:rPr lang="en-US" dirty="0" smtClean="0"/>
              <a:t>required</a:t>
            </a:r>
          </a:p>
          <a:p>
            <a:r>
              <a:rPr lang="en-US" dirty="0" smtClean="0"/>
              <a:t>More </a:t>
            </a:r>
            <a:r>
              <a:rPr lang="en-US" dirty="0"/>
              <a:t>containers per machine than </a:t>
            </a:r>
            <a:r>
              <a:rPr lang="en-US" dirty="0" smtClean="0"/>
              <a:t>VMs</a:t>
            </a:r>
          </a:p>
          <a:p>
            <a:r>
              <a:rPr lang="en-US" dirty="0" smtClean="0"/>
              <a:t>Greater </a:t>
            </a:r>
            <a:r>
              <a:rPr lang="en-US" dirty="0"/>
              <a:t>portability</a:t>
            </a:r>
          </a:p>
        </p:txBody>
      </p:sp>
    </p:spTree>
    <p:extLst>
      <p:ext uri="{BB962C8B-B14F-4D97-AF65-F5344CB8AC3E}">
        <p14:creationId xmlns:p14="http://schemas.microsoft.com/office/powerpoint/2010/main" val="1897899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&amp; Linux Kernel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Docker Engine</a:t>
            </a:r>
            <a:r>
              <a:rPr lang="en-US" dirty="0"/>
              <a:t> (</a:t>
            </a:r>
            <a:r>
              <a:rPr lang="en-US" dirty="0" err="1"/>
              <a:t>deamon</a:t>
            </a:r>
            <a:r>
              <a:rPr lang="en-US" dirty="0"/>
              <a:t>) is the program that enables containers to be built, shipped and run.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125" y="2738473"/>
            <a:ext cx="4194958" cy="343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121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Centos OS 7</a:t>
            </a:r>
          </a:p>
          <a:p>
            <a:pPr lvl="2"/>
            <a:r>
              <a:rPr lang="en-US" dirty="0" err="1"/>
              <a:t>sudo</a:t>
            </a:r>
            <a:r>
              <a:rPr lang="en-US" dirty="0"/>
              <a:t> yum install -y yum-</a:t>
            </a:r>
            <a:r>
              <a:rPr lang="en-US" dirty="0" err="1"/>
              <a:t>utils</a:t>
            </a:r>
            <a:r>
              <a:rPr lang="en-US" dirty="0"/>
              <a:t> </a:t>
            </a:r>
            <a:r>
              <a:rPr lang="en-US" dirty="0" smtClean="0"/>
              <a:t> device-mapper-persistent-data lvm2</a:t>
            </a:r>
          </a:p>
          <a:p>
            <a:pPr lvl="2"/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smtClean="0"/>
              <a:t>yum-</a:t>
            </a:r>
            <a:r>
              <a:rPr lang="en-US" dirty="0" err="1" smtClean="0"/>
              <a:t>config</a:t>
            </a:r>
            <a:r>
              <a:rPr lang="en-US" dirty="0" smtClean="0"/>
              <a:t>-manager </a:t>
            </a:r>
            <a:r>
              <a:rPr lang="en-US" dirty="0"/>
              <a:t>--add-repo </a:t>
            </a:r>
            <a:r>
              <a:rPr lang="en-US" dirty="0"/>
              <a:t>\</a:t>
            </a:r>
            <a:r>
              <a:rPr lang="en-US" dirty="0"/>
              <a:t> </a:t>
            </a:r>
            <a:r>
              <a:rPr lang="en-US" dirty="0" smtClean="0"/>
              <a:t>	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download.docker.com/linux/centos/docker-ce.repo</a:t>
            </a:r>
            <a:endParaRPr lang="en-US" dirty="0" smtClean="0"/>
          </a:p>
          <a:p>
            <a:pPr lvl="2"/>
            <a:r>
              <a:rPr lang="en-US" dirty="0" err="1"/>
              <a:t>sudo</a:t>
            </a:r>
            <a:r>
              <a:rPr lang="en-US" dirty="0"/>
              <a:t> yum-</a:t>
            </a:r>
            <a:r>
              <a:rPr lang="en-US" dirty="0" err="1"/>
              <a:t>config</a:t>
            </a:r>
            <a:r>
              <a:rPr lang="en-US" dirty="0"/>
              <a:t>-manager --enable </a:t>
            </a:r>
            <a:r>
              <a:rPr lang="en-US" dirty="0" err="1" smtClean="0"/>
              <a:t>docker</a:t>
            </a:r>
            <a:r>
              <a:rPr lang="en-US" dirty="0" smtClean="0"/>
              <a:t>-</a:t>
            </a:r>
            <a:r>
              <a:rPr lang="en-US" dirty="0" err="1" smtClean="0"/>
              <a:t>ce</a:t>
            </a:r>
            <a:r>
              <a:rPr lang="en-US" dirty="0" smtClean="0"/>
              <a:t>-edge</a:t>
            </a:r>
          </a:p>
          <a:p>
            <a:pPr lvl="2"/>
            <a:r>
              <a:rPr lang="en-US" dirty="0" err="1"/>
              <a:t>sudo</a:t>
            </a:r>
            <a:r>
              <a:rPr lang="en-US" dirty="0"/>
              <a:t> yum install </a:t>
            </a:r>
            <a:r>
              <a:rPr lang="en-US" dirty="0" err="1"/>
              <a:t>docker-ce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384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450" y="1520825"/>
            <a:ext cx="5080000" cy="5080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46437" y="751384"/>
            <a:ext cx="47720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000000"/>
                </a:solidFill>
                <a:latin typeface="Droid Serif" charset="0"/>
              </a:rPr>
              <a:t>F</a:t>
            </a:r>
            <a:r>
              <a:rPr lang="en-US" sz="4400" b="1" i="0" dirty="0" smtClean="0">
                <a:solidFill>
                  <a:srgbClr val="000000"/>
                </a:solidFill>
                <a:effectLst/>
                <a:latin typeface="Droid Serif" charset="0"/>
              </a:rPr>
              <a:t>irst Container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1290840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 smtClean="0">
                <a:solidFill>
                  <a:srgbClr val="000000"/>
                </a:solidFill>
                <a:effectLst/>
                <a:latin typeface="Droid Serif" charset="0"/>
              </a:rPr>
              <a:t>Hello 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 smtClean="0">
                <a:solidFill>
                  <a:srgbClr val="000000"/>
                </a:solidFill>
                <a:effectLst/>
                <a:latin typeface="Droid Serif" charset="0"/>
              </a:rPr>
              <a:t>In your Docker environment, just run the following command:</a:t>
            </a:r>
          </a:p>
          <a:p>
            <a:pPr marL="0" indent="0">
              <a:buNone/>
            </a:pPr>
            <a:endParaRPr lang="en-US" b="0" i="0" dirty="0" smtClean="0">
              <a:solidFill>
                <a:srgbClr val="000000"/>
              </a:solidFill>
              <a:effectLst/>
              <a:latin typeface="Droid Serif" charset="0"/>
            </a:endParaRPr>
          </a:p>
          <a:p>
            <a:pPr marL="0" indent="0">
              <a:buNone/>
            </a:pPr>
            <a:r>
              <a:rPr lang="en-US" dirty="0" smtClean="0">
                <a:effectLst/>
                <a:latin typeface="Courier New" charset="0"/>
                <a:ea typeface="Courier New" charset="0"/>
                <a:cs typeface="Courier New" charset="0"/>
              </a:rPr>
              <a:t>$ </a:t>
            </a:r>
            <a:r>
              <a:rPr lang="en-US" dirty="0" err="1" smtClean="0">
                <a:effectLst/>
                <a:latin typeface="Courier New" charset="0"/>
                <a:ea typeface="Courier New" charset="0"/>
                <a:cs typeface="Courier New" charset="0"/>
              </a:rPr>
              <a:t>docker</a:t>
            </a:r>
            <a:r>
              <a:rPr lang="en-US" dirty="0" smtClean="0">
                <a:effectLst/>
                <a:latin typeface="Courier New" charset="0"/>
                <a:ea typeface="Courier New" charset="0"/>
                <a:cs typeface="Courier New" charset="0"/>
              </a:rPr>
              <a:t> run </a:t>
            </a:r>
            <a:r>
              <a:rPr lang="en-US" dirty="0" err="1" smtClean="0">
                <a:effectLst/>
                <a:latin typeface="Courier New" charset="0"/>
                <a:ea typeface="Courier New" charset="0"/>
                <a:cs typeface="Courier New" charset="0"/>
              </a:rPr>
              <a:t>busybox</a:t>
            </a:r>
            <a:r>
              <a:rPr lang="en-US" dirty="0" smtClean="0">
                <a:effectLst/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solidFill>
                  <a:srgbClr val="397300"/>
                </a:solidFill>
                <a:effectLst/>
                <a:latin typeface="Courier New" charset="0"/>
                <a:ea typeface="Courier New" charset="0"/>
                <a:cs typeface="Courier New" charset="0"/>
              </a:rPr>
              <a:t>echo</a:t>
            </a:r>
            <a:r>
              <a:rPr lang="en-US" dirty="0" smtClean="0">
                <a:effectLst/>
                <a:latin typeface="Courier New" charset="0"/>
                <a:ea typeface="Courier New" charset="0"/>
                <a:cs typeface="Courier New" charset="0"/>
              </a:rPr>
              <a:t> hello world</a:t>
            </a:r>
          </a:p>
          <a:p>
            <a:pPr marL="0" indent="0">
              <a:buNone/>
            </a:pPr>
            <a:r>
              <a:rPr lang="en-US" dirty="0" smtClean="0">
                <a:effectLst/>
                <a:latin typeface="Courier New" charset="0"/>
                <a:ea typeface="Courier New" charset="0"/>
                <a:cs typeface="Courier New" charset="0"/>
              </a:rPr>
              <a:t>hello world</a:t>
            </a:r>
          </a:p>
          <a:p>
            <a:pPr marL="0" indent="0">
              <a:buNone/>
            </a:pPr>
            <a:endParaRPr lang="en-US" dirty="0" smtClean="0">
              <a:effectLst/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0" i="0" dirty="0" smtClean="0">
                <a:solidFill>
                  <a:srgbClr val="000000"/>
                </a:solidFill>
                <a:effectLst/>
                <a:latin typeface="Droid Serif" charset="0"/>
              </a:rPr>
              <a:t>(If your Docker install is brand new, you will also see a few extra lines, corresponding to the download of the </a:t>
            </a:r>
            <a:r>
              <a:rPr lang="en-US" b="0" i="0" dirty="0" err="1" smtClean="0">
                <a:solidFill>
                  <a:srgbClr val="000000"/>
                </a:solidFill>
                <a:effectLst/>
                <a:latin typeface="Droid Serif" charset="0"/>
              </a:rPr>
              <a:t>busybox</a:t>
            </a:r>
            <a:r>
              <a:rPr lang="en-US" b="0" i="0" dirty="0" smtClean="0">
                <a:solidFill>
                  <a:srgbClr val="000000"/>
                </a:solidFill>
                <a:effectLst/>
                <a:latin typeface="Droid Serif" charset="0"/>
              </a:rPr>
              <a:t> image.)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3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and </a:t>
            </a:r>
            <a:r>
              <a:rPr lang="en-US" dirty="0" err="1" smtClean="0"/>
              <a:t>Deamon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 / server </a:t>
            </a:r>
            <a:r>
              <a:rPr lang="en-US" dirty="0" smtClean="0"/>
              <a:t>architecture</a:t>
            </a:r>
          </a:p>
          <a:p>
            <a:r>
              <a:rPr lang="en-US" dirty="0" smtClean="0"/>
              <a:t>Client </a:t>
            </a:r>
            <a:r>
              <a:rPr lang="en-US" dirty="0"/>
              <a:t>takes user inputs and send them to the </a:t>
            </a:r>
            <a:r>
              <a:rPr lang="en-US" dirty="0" smtClean="0"/>
              <a:t>daemon</a:t>
            </a:r>
          </a:p>
          <a:p>
            <a:r>
              <a:rPr lang="en-US" dirty="0" smtClean="0"/>
              <a:t>Daemon </a:t>
            </a:r>
            <a:r>
              <a:rPr lang="en-US" dirty="0"/>
              <a:t>builds, runs, and distributes </a:t>
            </a:r>
            <a:r>
              <a:rPr lang="en-US" dirty="0" smtClean="0"/>
              <a:t>containers</a:t>
            </a:r>
          </a:p>
          <a:p>
            <a:r>
              <a:rPr lang="en-US" dirty="0" smtClean="0"/>
              <a:t>Client </a:t>
            </a:r>
            <a:r>
              <a:rPr lang="en-US" dirty="0"/>
              <a:t>and daemon can run on same or different </a:t>
            </a:r>
            <a:r>
              <a:rPr lang="en-US" dirty="0" smtClean="0"/>
              <a:t>hosts</a:t>
            </a:r>
          </a:p>
          <a:p>
            <a:endParaRPr lang="en-US" dirty="0"/>
          </a:p>
          <a:p>
            <a:r>
              <a:rPr lang="en-US" dirty="0" smtClean="0"/>
              <a:t>#</a:t>
            </a:r>
            <a:r>
              <a:rPr lang="en-US" dirty="0" err="1" smtClean="0"/>
              <a:t>docker</a:t>
            </a:r>
            <a:r>
              <a:rPr lang="en-US" dirty="0" smtClean="0"/>
              <a:t> version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224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 &amp; Container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 fontAlgn="base">
              <a:buNone/>
            </a:pPr>
            <a:r>
              <a:rPr lang="en-US" b="1" dirty="0" smtClean="0"/>
              <a:t>Images</a:t>
            </a:r>
            <a:endParaRPr lang="en-US" dirty="0" smtClean="0"/>
          </a:p>
          <a:p>
            <a:pPr fontAlgn="base"/>
            <a:r>
              <a:rPr lang="en-US" dirty="0" smtClean="0"/>
              <a:t>Read </a:t>
            </a:r>
            <a:r>
              <a:rPr lang="en-US" dirty="0"/>
              <a:t>only template used to create containers</a:t>
            </a:r>
          </a:p>
          <a:p>
            <a:pPr fontAlgn="base"/>
            <a:r>
              <a:rPr lang="en-US" dirty="0"/>
              <a:t>Built by you or other Docker users</a:t>
            </a:r>
          </a:p>
          <a:p>
            <a:pPr fontAlgn="base"/>
            <a:r>
              <a:rPr lang="en-US" dirty="0"/>
              <a:t>Stored in the Docker Hub or your local Registry</a:t>
            </a:r>
          </a:p>
          <a:p>
            <a:pPr marL="0" indent="0" algn="ctr" fontAlgn="base">
              <a:buNone/>
            </a:pPr>
            <a:r>
              <a:rPr lang="en-US" b="1" dirty="0"/>
              <a:t>Containers</a:t>
            </a:r>
            <a:endParaRPr lang="en-US" dirty="0"/>
          </a:p>
          <a:p>
            <a:pPr fontAlgn="base"/>
            <a:r>
              <a:rPr lang="en-US" dirty="0"/>
              <a:t>Isolated application platform</a:t>
            </a:r>
          </a:p>
          <a:p>
            <a:pPr fontAlgn="base"/>
            <a:r>
              <a:rPr lang="en-US" dirty="0"/>
              <a:t>Contains everything needed to run your application</a:t>
            </a:r>
          </a:p>
          <a:p>
            <a:pPr fontAlgn="base"/>
            <a:r>
              <a:rPr lang="en-US" dirty="0"/>
              <a:t>Based on images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298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Registry and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Docker Hub</a:t>
            </a:r>
          </a:p>
          <a:p>
            <a:r>
              <a:rPr lang="en-US" dirty="0" smtClean="0"/>
              <a:t>Own Registry</a:t>
            </a:r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images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search 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pull images:&lt;tag&gt;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186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run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docker</a:t>
            </a:r>
            <a:r>
              <a:rPr lang="en-US" dirty="0" smtClean="0"/>
              <a:t> run [options] [image] [command] [</a:t>
            </a:r>
            <a:r>
              <a:rPr lang="en-US" dirty="0" err="1" smtClean="0"/>
              <a:t>args</a:t>
            </a:r>
            <a:r>
              <a:rPr lang="en-US" dirty="0" smtClean="0"/>
              <a:t>]</a:t>
            </a:r>
          </a:p>
          <a:p>
            <a:endParaRPr lang="en-US" dirty="0"/>
          </a:p>
          <a:p>
            <a:r>
              <a:rPr lang="en-US" dirty="0" smtClean="0"/>
              <a:t>$ </a:t>
            </a:r>
            <a:r>
              <a:rPr lang="en-US" dirty="0" err="1" smtClean="0"/>
              <a:t>docker</a:t>
            </a:r>
            <a:r>
              <a:rPr lang="en-US" dirty="0" smtClean="0"/>
              <a:t> run ubuntu:14.0 </a:t>
            </a:r>
            <a:r>
              <a:rPr lang="en-US" dirty="0" err="1" smtClean="0"/>
              <a:t>ps</a:t>
            </a:r>
            <a:r>
              <a:rPr lang="en-US" dirty="0" smtClean="0"/>
              <a:t> aux</a:t>
            </a:r>
          </a:p>
          <a:p>
            <a:endParaRPr lang="en-US" dirty="0"/>
          </a:p>
          <a:p>
            <a:r>
              <a:rPr lang="en-US" dirty="0" smtClean="0"/>
              <a:t>-</a:t>
            </a:r>
            <a:r>
              <a:rPr lang="en-US" dirty="0" err="1" smtClean="0"/>
              <a:t>i</a:t>
            </a:r>
            <a:r>
              <a:rPr lang="en-US" dirty="0" smtClean="0"/>
              <a:t> connect to STDIN on the container</a:t>
            </a:r>
          </a:p>
          <a:p>
            <a:r>
              <a:rPr lang="en-US" dirty="0" smtClean="0"/>
              <a:t>-t get </a:t>
            </a:r>
            <a:r>
              <a:rPr lang="en-US" dirty="0" err="1" smtClean="0"/>
              <a:t>psudeo</a:t>
            </a:r>
            <a:r>
              <a:rPr lang="en-US" dirty="0" smtClean="0"/>
              <a:t>-terminal</a:t>
            </a:r>
          </a:p>
          <a:p>
            <a:endParaRPr lang="en-US" dirty="0"/>
          </a:p>
          <a:p>
            <a:r>
              <a:rPr lang="en-US" dirty="0" smtClean="0"/>
              <a:t>Command process ID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586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a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err="1" smtClean="0"/>
              <a:t>qa</a:t>
            </a:r>
            <a:endParaRPr lang="en-US" dirty="0" smtClean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err="1" smtClean="0"/>
              <a:t>ql</a:t>
            </a:r>
            <a:endParaRPr lang="en-US" dirty="0" smtClean="0"/>
          </a:p>
          <a:p>
            <a:r>
              <a:rPr lang="en-US" dirty="0" smtClean="0"/>
              <a:t>#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l</a:t>
            </a:r>
          </a:p>
          <a:p>
            <a:endParaRPr lang="en-US" dirty="0"/>
          </a:p>
          <a:p>
            <a:r>
              <a:rPr lang="en-US" dirty="0" smtClean="0"/>
              <a:t>Running </a:t>
            </a:r>
            <a:r>
              <a:rPr lang="en-US" dirty="0" err="1" smtClean="0"/>
              <a:t>deatached</a:t>
            </a:r>
            <a:r>
              <a:rPr lang="en-US" dirty="0" smtClean="0"/>
              <a:t> Mode:</a:t>
            </a:r>
          </a:p>
          <a:p>
            <a:pPr lvl="1"/>
            <a:r>
              <a:rPr lang="en-US" dirty="0" smtClean="0"/>
              <a:t>-d </a:t>
            </a:r>
            <a:r>
              <a:rPr lang="en-US" dirty="0" err="1" smtClean="0"/>
              <a:t>deamon</a:t>
            </a:r>
            <a:r>
              <a:rPr lang="en-US" dirty="0" smtClean="0"/>
              <a:t> mode ( background )</a:t>
            </a:r>
          </a:p>
          <a:p>
            <a:pPr lvl="1"/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run </a:t>
            </a:r>
            <a:r>
              <a:rPr lang="mr-IN" dirty="0" smtClean="0"/>
              <a:t>–</a:t>
            </a:r>
            <a:r>
              <a:rPr lang="en-US" dirty="0" smtClean="0"/>
              <a:t>d </a:t>
            </a:r>
            <a:r>
              <a:rPr lang="en-US" dirty="0" err="1" smtClean="0"/>
              <a:t>ubuntu:latest</a:t>
            </a:r>
            <a:r>
              <a:rPr lang="en-US" dirty="0" smtClean="0"/>
              <a:t> ping 127.0.0.1 </a:t>
            </a:r>
            <a:r>
              <a:rPr lang="mr-IN" dirty="0" smtClean="0"/>
              <a:t>–</a:t>
            </a:r>
            <a:r>
              <a:rPr lang="en-US" dirty="0" smtClean="0"/>
              <a:t>c 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83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9556" cy="6855008"/>
          </a:xfrm>
        </p:spPr>
      </p:pic>
    </p:spTree>
    <p:extLst>
      <p:ext uri="{BB962C8B-B14F-4D97-AF65-F5344CB8AC3E}">
        <p14:creationId xmlns:p14="http://schemas.microsoft.com/office/powerpoint/2010/main" val="120136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PORT Mapping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-P </a:t>
            </a:r>
          </a:p>
          <a:p>
            <a:pPr lvl="1"/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run </a:t>
            </a:r>
            <a:r>
              <a:rPr lang="mr-IN" dirty="0" smtClean="0"/>
              <a:t>–</a:t>
            </a:r>
            <a:r>
              <a:rPr lang="en-US" dirty="0" smtClean="0"/>
              <a:t>d </a:t>
            </a:r>
            <a:r>
              <a:rPr lang="mr-IN" dirty="0" smtClean="0"/>
              <a:t>–</a:t>
            </a:r>
            <a:r>
              <a:rPr lang="en-US" dirty="0" smtClean="0"/>
              <a:t>P tomcat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6306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Images	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643" y="1825625"/>
            <a:ext cx="5576714" cy="4351338"/>
          </a:xfrm>
        </p:spPr>
      </p:pic>
    </p:spTree>
    <p:extLst>
      <p:ext uri="{BB962C8B-B14F-4D97-AF65-F5344CB8AC3E}">
        <p14:creationId xmlns:p14="http://schemas.microsoft.com/office/powerpoint/2010/main" val="10527009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Writable 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creates a top writable layer for </a:t>
            </a:r>
            <a:r>
              <a:rPr lang="en-US" dirty="0" smtClean="0"/>
              <a:t>containers</a:t>
            </a:r>
          </a:p>
          <a:p>
            <a:r>
              <a:rPr lang="en-US" dirty="0" smtClean="0"/>
              <a:t>Parent </a:t>
            </a:r>
            <a:r>
              <a:rPr lang="en-US" dirty="0"/>
              <a:t>images are read </a:t>
            </a:r>
            <a:r>
              <a:rPr lang="en-US" dirty="0" smtClean="0"/>
              <a:t>only</a:t>
            </a:r>
          </a:p>
          <a:p>
            <a:r>
              <a:rPr lang="en-US" dirty="0" smtClean="0"/>
              <a:t>All </a:t>
            </a:r>
            <a:r>
              <a:rPr lang="en-US" dirty="0"/>
              <a:t>changes are made at the writeable layer</a:t>
            </a:r>
          </a:p>
        </p:txBody>
      </p:sp>
    </p:spTree>
    <p:extLst>
      <p:ext uri="{BB962C8B-B14F-4D97-AF65-F5344CB8AC3E}">
        <p14:creationId xmlns:p14="http://schemas.microsoft.com/office/powerpoint/2010/main" val="8737795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bg2">
                <a:lumMod val="90000"/>
              </a:schemeClr>
            </a:solidFill>
          </a:ln>
        </p:spPr>
        <p:txBody>
          <a:bodyPr/>
          <a:lstStyle/>
          <a:p>
            <a:pPr fontAlgn="base"/>
            <a:r>
              <a:rPr lang="en-US" b="1" dirty="0" err="1"/>
              <a:t>docker</a:t>
            </a:r>
            <a:r>
              <a:rPr lang="en-US" b="1" dirty="0"/>
              <a:t> commit</a:t>
            </a:r>
            <a:r>
              <a:rPr lang="en-US" dirty="0"/>
              <a:t> command saves changes in a container as a new image</a:t>
            </a:r>
          </a:p>
          <a:p>
            <a:pPr marL="0" indent="0" algn="ctr" fontAlgn="base">
              <a:buNone/>
            </a:pPr>
            <a:r>
              <a:rPr lang="en-US" sz="1400" dirty="0" smtClean="0"/>
              <a:t>#</a:t>
            </a:r>
            <a:r>
              <a:rPr lang="en-US" sz="1400" dirty="0" err="1" smtClean="0"/>
              <a:t>docker</a:t>
            </a:r>
            <a:r>
              <a:rPr lang="en-US" sz="1400" dirty="0" smtClean="0"/>
              <a:t> </a:t>
            </a:r>
            <a:r>
              <a:rPr lang="en-US" sz="1400" dirty="0"/>
              <a:t>commit [options] [container ID] [</a:t>
            </a:r>
            <a:r>
              <a:rPr lang="en-US" sz="1400" dirty="0" err="1"/>
              <a:t>repository:tag</a:t>
            </a:r>
            <a:r>
              <a:rPr lang="en-US" sz="1400" dirty="0"/>
              <a:t>] </a:t>
            </a:r>
            <a:endParaRPr lang="en-US" sz="1400" dirty="0" smtClean="0"/>
          </a:p>
          <a:p>
            <a:pPr fontAlgn="base"/>
            <a:r>
              <a:rPr lang="en-US" dirty="0" smtClean="0"/>
              <a:t>Repository </a:t>
            </a:r>
            <a:r>
              <a:rPr lang="en-US" dirty="0"/>
              <a:t>name should be based on username/application</a:t>
            </a:r>
          </a:p>
          <a:p>
            <a:pPr fontAlgn="base"/>
            <a:r>
              <a:rPr lang="en-US" dirty="0"/>
              <a:t>Can reference the container with container name instead of ID</a:t>
            </a:r>
          </a:p>
          <a:p>
            <a:pPr marL="0" indent="0" algn="ctr" fontAlgn="base">
              <a:buNone/>
            </a:pPr>
            <a:r>
              <a:rPr lang="en-US" sz="1400" dirty="0" smtClean="0"/>
              <a:t># </a:t>
            </a:r>
            <a:r>
              <a:rPr lang="en-US" sz="1400" dirty="0" err="1" smtClean="0"/>
              <a:t>docker</a:t>
            </a:r>
            <a:r>
              <a:rPr lang="en-US" sz="1400" dirty="0" smtClean="0"/>
              <a:t> </a:t>
            </a:r>
            <a:r>
              <a:rPr lang="en-US" sz="1400" dirty="0"/>
              <a:t>commit &lt;id&gt; </a:t>
            </a:r>
            <a:r>
              <a:rPr lang="en-US" sz="1400" dirty="0" err="1"/>
              <a:t>lodelestra</a:t>
            </a:r>
            <a:r>
              <a:rPr lang="en-US" sz="1400" dirty="0"/>
              <a:t>/vim:1.0 </a:t>
            </a:r>
            <a:endParaRPr lang="en-US" sz="1400" dirty="0" smtClean="0"/>
          </a:p>
          <a:p>
            <a:pPr fontAlgn="base"/>
            <a:r>
              <a:rPr lang="en-US" dirty="0"/>
              <a:t>note </a:t>
            </a:r>
            <a:r>
              <a:rPr lang="en-US" dirty="0"/>
              <a:t>default tag is latest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162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 fontAlgn="base"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A 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+mj-lt"/>
              </a:rPr>
              <a:t>Dockerfile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 is a configuration file that contains instructions for building a Docker image</a:t>
            </a:r>
          </a:p>
          <a:p>
            <a:pPr fontAlgn="base"/>
            <a:r>
              <a:rPr lang="en-US" dirty="0"/>
              <a:t>Provides a more effective way to build images compared to using </a:t>
            </a:r>
            <a:r>
              <a:rPr lang="en-US" dirty="0" err="1"/>
              <a:t>docker</a:t>
            </a:r>
            <a:r>
              <a:rPr lang="en-US" dirty="0"/>
              <a:t> commit</a:t>
            </a:r>
          </a:p>
          <a:p>
            <a:pPr fontAlgn="base"/>
            <a:r>
              <a:rPr lang="en-US" dirty="0"/>
              <a:t>Easily fits into your continuous integration and deployment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6861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</a:t>
            </a:r>
          </a:p>
          <a:p>
            <a:r>
              <a:rPr lang="en-US" dirty="0" smtClean="0"/>
              <a:t>MAINTAINER</a:t>
            </a:r>
          </a:p>
          <a:p>
            <a:r>
              <a:rPr lang="en-US" dirty="0" smtClean="0"/>
              <a:t>RUN</a:t>
            </a:r>
          </a:p>
          <a:p>
            <a:r>
              <a:rPr lang="en-US" dirty="0" smtClean="0"/>
              <a:t>ADD</a:t>
            </a:r>
          </a:p>
          <a:p>
            <a:r>
              <a:rPr lang="en-US" dirty="0" smtClean="0"/>
              <a:t>COPY</a:t>
            </a:r>
          </a:p>
          <a:p>
            <a:r>
              <a:rPr lang="en-US" dirty="0" smtClean="0"/>
              <a:t>EXPOSE		-</a:t>
            </a:r>
            <a:r>
              <a:rPr lang="en-US" dirty="0" smtClean="0">
                <a:sym typeface="Wingdings"/>
              </a:rPr>
              <a:t> -p</a:t>
            </a:r>
            <a:endParaRPr lang="en-US" dirty="0" smtClean="0"/>
          </a:p>
          <a:p>
            <a:r>
              <a:rPr lang="en-US" dirty="0" smtClean="0"/>
              <a:t>ENTRYPOINT	-</a:t>
            </a:r>
            <a:r>
              <a:rPr lang="en-US" dirty="0" smtClean="0">
                <a:sym typeface="Wingdings"/>
              </a:rPr>
              <a:t> -e</a:t>
            </a:r>
            <a:endParaRPr lang="en-US" dirty="0" smtClean="0"/>
          </a:p>
          <a:p>
            <a:r>
              <a:rPr lang="en-US" dirty="0" smtClean="0"/>
              <a:t>VOLUME		-</a:t>
            </a:r>
            <a:r>
              <a:rPr lang="en-US" dirty="0" smtClean="0">
                <a:sym typeface="Wingdings"/>
              </a:rPr>
              <a:t> -v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75761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build [options] [path]</a:t>
            </a:r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build </a:t>
            </a:r>
            <a:r>
              <a:rPr lang="mr-IN" dirty="0" smtClean="0"/>
              <a:t>–</a:t>
            </a:r>
            <a:r>
              <a:rPr lang="en-US" dirty="0" smtClean="0"/>
              <a:t>t [</a:t>
            </a:r>
            <a:r>
              <a:rPr lang="en-US" dirty="0" err="1" smtClean="0"/>
              <a:t>repository:tag</a:t>
            </a:r>
            <a:r>
              <a:rPr lang="en-US" dirty="0" smtClean="0"/>
              <a:t>] [path]</a:t>
            </a:r>
          </a:p>
        </p:txBody>
      </p:sp>
    </p:spTree>
    <p:extLst>
      <p:ext uri="{BB962C8B-B14F-4D97-AF65-F5344CB8AC3E}">
        <p14:creationId xmlns:p14="http://schemas.microsoft.com/office/powerpoint/2010/main" val="5631246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reference files inside instructions it must be file in your build context</a:t>
            </a:r>
            <a:r>
              <a:rPr lang="en-US" dirty="0" smtClean="0"/>
              <a:t>.</a:t>
            </a:r>
          </a:p>
          <a:p>
            <a:r>
              <a:rPr lang="en-US" dirty="0" smtClean="0"/>
              <a:t>When </a:t>
            </a:r>
            <a:r>
              <a:rPr lang="en-US" dirty="0"/>
              <a:t>building </a:t>
            </a:r>
            <a:r>
              <a:rPr lang="en-US" dirty="0" err="1"/>
              <a:t>docker</a:t>
            </a:r>
            <a:r>
              <a:rPr lang="en-US" dirty="0"/>
              <a:t> client will tar files from the context and send it to the </a:t>
            </a:r>
            <a:r>
              <a:rPr lang="en-US" dirty="0" err="1"/>
              <a:t>docker</a:t>
            </a:r>
            <a:r>
              <a:rPr lang="en-US" dirty="0"/>
              <a:t> daemon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Thats</a:t>
            </a:r>
            <a:r>
              <a:rPr lang="en-US" dirty="0" smtClean="0"/>
              <a:t> </a:t>
            </a:r>
            <a:r>
              <a:rPr lang="en-US" dirty="0"/>
              <a:t>also where </a:t>
            </a:r>
            <a:r>
              <a:rPr lang="en-US" dirty="0" err="1"/>
              <a:t>docker</a:t>
            </a:r>
            <a:r>
              <a:rPr lang="en-US" dirty="0"/>
              <a:t> will look for your </a:t>
            </a:r>
            <a:r>
              <a:rPr lang="en-US" dirty="0" err="1"/>
              <a:t>Dockerfile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By default its the file named </a:t>
            </a:r>
            <a:r>
              <a:rPr lang="en-US" dirty="0" err="1"/>
              <a:t>Dockerfile</a:t>
            </a:r>
            <a:r>
              <a:rPr lang="en-US" dirty="0"/>
              <a:t> in the root of the context (for a different one use -f option)</a:t>
            </a:r>
          </a:p>
        </p:txBody>
      </p:sp>
    </p:spTree>
    <p:extLst>
      <p:ext uri="{BB962C8B-B14F-4D97-AF65-F5344CB8AC3E}">
        <p14:creationId xmlns:p14="http://schemas.microsoft.com/office/powerpoint/2010/main" val="13279788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r>
              <a:rPr lang="en-US" dirty="0" smtClean="0"/>
              <a:t> -a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stop &lt;</a:t>
            </a:r>
            <a:r>
              <a:rPr lang="en-US" dirty="0" err="1" smtClean="0"/>
              <a:t>container_ID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start &lt;</a:t>
            </a:r>
            <a:r>
              <a:rPr lang="en-US" dirty="0" err="1" smtClean="0"/>
              <a:t>container_ID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exec </a:t>
            </a:r>
            <a:r>
              <a:rPr lang="mr-IN" dirty="0" smtClean="0"/>
              <a:t>–</a:t>
            </a:r>
            <a:r>
              <a:rPr lang="en-US" dirty="0" smtClean="0"/>
              <a:t>it &lt;</a:t>
            </a:r>
            <a:r>
              <a:rPr lang="en-US" dirty="0" err="1" smtClean="0"/>
              <a:t>container_ID</a:t>
            </a:r>
            <a:r>
              <a:rPr lang="en-US" dirty="0" smtClean="0"/>
              <a:t>&gt; /bin/bash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rm</a:t>
            </a:r>
            <a:r>
              <a:rPr lang="en-US" dirty="0" smtClean="0"/>
              <a:t> &lt;</a:t>
            </a:r>
            <a:r>
              <a:rPr lang="en-US" dirty="0" err="1" smtClean="0"/>
              <a:t>container_ID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rmi</a:t>
            </a:r>
            <a:r>
              <a:rPr lang="en-US" dirty="0" smtClean="0"/>
              <a:t> &lt;</a:t>
            </a:r>
            <a:r>
              <a:rPr lang="en-US" dirty="0" err="1" smtClean="0"/>
              <a:t>imagename</a:t>
            </a:r>
            <a:r>
              <a:rPr lang="en-US" dirty="0" smtClean="0"/>
              <a:t>&gt; or [</a:t>
            </a:r>
            <a:r>
              <a:rPr lang="en-US" dirty="0" err="1" smtClean="0"/>
              <a:t>repot:tag</a:t>
            </a:r>
            <a:r>
              <a:rPr lang="en-US" dirty="0" smtClean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275630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Renaming </a:t>
            </a:r>
            <a:r>
              <a:rPr lang="en-US" dirty="0" err="1" smtClean="0"/>
              <a:t>taging</a:t>
            </a:r>
            <a:r>
              <a:rPr lang="en-US" dirty="0" smtClean="0"/>
              <a:t>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/>
              <a:t>tag [image ID] [</a:t>
            </a:r>
            <a:r>
              <a:rPr lang="en-US" dirty="0" err="1"/>
              <a:t>repo:tag</a:t>
            </a:r>
            <a:r>
              <a:rPr lang="en-US" dirty="0"/>
              <a:t>]</a:t>
            </a:r>
            <a:r>
              <a:rPr lang="en-US" dirty="0"/>
              <a:t> 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or 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/>
              <a:t>tag [local </a:t>
            </a:r>
            <a:r>
              <a:rPr lang="en-US" dirty="0" err="1"/>
              <a:t>repo:tag</a:t>
            </a:r>
            <a:r>
              <a:rPr lang="en-US" dirty="0"/>
              <a:t>] [Docker Hub </a:t>
            </a:r>
            <a:r>
              <a:rPr lang="en-US" dirty="0" err="1"/>
              <a:t>repo:tag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6297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container?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Docker is a platform for developing, shipping and running applications using container virtualization technology. 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The Docker Platform consists of multiple tools. 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Docker is an open-source project that automates the deployment of applications inside software containers, by providing an additional layer of abstraction and automation of operating-system-level virtualization on Linux, Mac OS and Windows.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2408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cap="all" dirty="0"/>
              <a:t>DOCKER HUB REPOSITORIES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Users can create their own repositories on Docker </a:t>
            </a:r>
            <a:r>
              <a:rPr lang="en-US" dirty="0" smtClean="0"/>
              <a:t>Hub</a:t>
            </a:r>
          </a:p>
          <a:p>
            <a:r>
              <a:rPr lang="en-US" dirty="0" smtClean="0"/>
              <a:t>Public </a:t>
            </a:r>
            <a:r>
              <a:rPr lang="en-US" dirty="0"/>
              <a:t>and Private (one free</a:t>
            </a:r>
            <a:r>
              <a:rPr lang="en-US" dirty="0" smtClean="0"/>
              <a:t>)</a:t>
            </a:r>
          </a:p>
          <a:p>
            <a:r>
              <a:rPr lang="en-US" dirty="0" smtClean="0"/>
              <a:t>Push </a:t>
            </a:r>
            <a:r>
              <a:rPr lang="en-US" dirty="0"/>
              <a:t>local images to a repository</a:t>
            </a:r>
          </a:p>
        </p:txBody>
      </p:sp>
    </p:spTree>
    <p:extLst>
      <p:ext uri="{BB962C8B-B14F-4D97-AF65-F5344CB8AC3E}">
        <p14:creationId xmlns:p14="http://schemas.microsoft.com/office/powerpoint/2010/main" val="723795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PUSHING IMAGES TO DOCKER </a:t>
            </a:r>
            <a:r>
              <a:rPr lang="en-US" cap="all" dirty="0" smtClean="0"/>
              <a:t>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login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pull &lt;repo&gt;</a:t>
            </a:r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push &lt; </a:t>
            </a:r>
            <a:r>
              <a:rPr lang="en-US" dirty="0" err="1" smtClean="0"/>
              <a:t>repo:tag</a:t>
            </a:r>
            <a:r>
              <a:rPr lang="en-US" dirty="0" smtClean="0"/>
              <a:t>&gt;</a:t>
            </a:r>
          </a:p>
          <a:p>
            <a:endParaRPr lang="en-US" dirty="0"/>
          </a:p>
          <a:p>
            <a:pPr lvl="1"/>
            <a:r>
              <a:rPr lang="en-US" dirty="0"/>
              <a:t>Local repo must have same name and tag as the Docker Hub </a:t>
            </a:r>
            <a:r>
              <a:rPr lang="en-US" dirty="0" smtClean="0"/>
              <a:t>repo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5117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Volumes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Volume changes are excluded when updating an </a:t>
            </a:r>
            <a:r>
              <a:rPr lang="en-US" dirty="0" smtClean="0"/>
              <a:t>image</a:t>
            </a:r>
          </a:p>
          <a:p>
            <a:r>
              <a:rPr lang="en-US" dirty="0" smtClean="0"/>
              <a:t>Persist </a:t>
            </a:r>
            <a:r>
              <a:rPr lang="en-US" dirty="0"/>
              <a:t>when a container is </a:t>
            </a:r>
            <a:r>
              <a:rPr lang="en-US" dirty="0" smtClean="0"/>
              <a:t>deleted</a:t>
            </a:r>
          </a:p>
          <a:p>
            <a:r>
              <a:rPr lang="en-US" dirty="0" smtClean="0"/>
              <a:t>Can </a:t>
            </a:r>
            <a:r>
              <a:rPr lang="en-US" dirty="0"/>
              <a:t>be mapped to a host </a:t>
            </a:r>
            <a:r>
              <a:rPr lang="en-US" dirty="0" smtClean="0"/>
              <a:t>folder</a:t>
            </a:r>
          </a:p>
          <a:p>
            <a:r>
              <a:rPr lang="en-US" dirty="0" smtClean="0"/>
              <a:t>Can </a:t>
            </a:r>
            <a:r>
              <a:rPr lang="en-US" dirty="0"/>
              <a:t>be shared between </a:t>
            </a:r>
            <a:r>
              <a:rPr lang="en-US" dirty="0" smtClean="0"/>
              <a:t>containers</a:t>
            </a:r>
          </a:p>
          <a:p>
            <a:pPr lvl="1"/>
            <a:r>
              <a:rPr lang="en-US" dirty="0" err="1"/>
              <a:t>docker</a:t>
            </a:r>
            <a:r>
              <a:rPr lang="en-US" dirty="0"/>
              <a:t> run -d -P -v </a:t>
            </a:r>
            <a:r>
              <a:rPr lang="en-US" dirty="0" err="1"/>
              <a:t>testvolume</a:t>
            </a:r>
            <a:r>
              <a:rPr lang="en-US" dirty="0"/>
              <a:t>:/</a:t>
            </a:r>
            <a:r>
              <a:rPr lang="en-US" dirty="0" err="1"/>
              <a:t>myvolume</a:t>
            </a:r>
            <a:r>
              <a:rPr lang="en-US" dirty="0"/>
              <a:t> </a:t>
            </a:r>
            <a:r>
              <a:rPr lang="en-US" dirty="0" smtClean="0"/>
              <a:t>nginx:1.9.4</a:t>
            </a:r>
          </a:p>
          <a:p>
            <a:pPr lvl="1"/>
            <a:r>
              <a:rPr lang="en-US" dirty="0" err="1"/>
              <a:t>docker</a:t>
            </a:r>
            <a:r>
              <a:rPr lang="en-US" dirty="0"/>
              <a:t> run -</a:t>
            </a:r>
            <a:r>
              <a:rPr lang="en-US" dirty="0" err="1"/>
              <a:t>i</a:t>
            </a:r>
            <a:r>
              <a:rPr lang="en-US" dirty="0"/>
              <a:t> -t -v /data/</a:t>
            </a:r>
            <a:r>
              <a:rPr lang="en-US" dirty="0" err="1"/>
              <a:t>src</a:t>
            </a:r>
            <a:r>
              <a:rPr lang="en-US" dirty="0"/>
              <a:t>:/test/</a:t>
            </a:r>
            <a:r>
              <a:rPr lang="en-US" dirty="0" err="1"/>
              <a:t>src</a:t>
            </a:r>
            <a:r>
              <a:rPr lang="en-US" dirty="0"/>
              <a:t> </a:t>
            </a:r>
            <a:r>
              <a:rPr lang="en-US" dirty="0" smtClean="0"/>
              <a:t>nginx:1.9.4</a:t>
            </a:r>
          </a:p>
          <a:p>
            <a:pPr lvl="1"/>
            <a:r>
              <a:rPr lang="en-US" dirty="0" err="1"/>
              <a:t>ocker</a:t>
            </a:r>
            <a:r>
              <a:rPr lang="en-US" dirty="0"/>
              <a:t> run -d -v "$(</a:t>
            </a:r>
            <a:r>
              <a:rPr lang="en-US" dirty="0" err="1"/>
              <a:t>pwd</a:t>
            </a:r>
            <a:r>
              <a:rPr lang="en-US" dirty="0"/>
              <a:t>)"/target:/app </a:t>
            </a:r>
            <a:r>
              <a:rPr lang="en-US" dirty="0" err="1" smtClean="0"/>
              <a:t>nginx</a:t>
            </a:r>
            <a:endParaRPr lang="en-US" dirty="0" smtClean="0"/>
          </a:p>
          <a:p>
            <a:r>
              <a:rPr lang="en-US" dirty="0"/>
              <a:t>VOLUME /www/website1.com /</a:t>
            </a:r>
            <a:r>
              <a:rPr lang="en-US" dirty="0" smtClean="0"/>
              <a:t>www/website2.com</a:t>
            </a:r>
          </a:p>
          <a:p>
            <a:r>
              <a:rPr lang="en-US" dirty="0"/>
              <a:t>VOLUME ["</a:t>
            </a:r>
            <a:r>
              <a:rPr lang="en-US" dirty="0" err="1"/>
              <a:t>myvol</a:t>
            </a:r>
            <a:r>
              <a:rPr lang="en-US" dirty="0"/>
              <a:t>", "myvol2"]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3538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Bridge</a:t>
            </a:r>
          </a:p>
          <a:p>
            <a:r>
              <a:rPr lang="en-US" dirty="0" smtClean="0"/>
              <a:t>Host</a:t>
            </a:r>
          </a:p>
          <a:p>
            <a:r>
              <a:rPr lang="en-US" dirty="0" smtClean="0"/>
              <a:t>Overlay</a:t>
            </a:r>
          </a:p>
          <a:p>
            <a:r>
              <a:rPr lang="en-US" dirty="0" smtClean="0"/>
              <a:t>Custom</a:t>
            </a:r>
          </a:p>
          <a:p>
            <a:endParaRPr lang="en-US" dirty="0"/>
          </a:p>
          <a:p>
            <a:r>
              <a:rPr lang="en-US" dirty="0" smtClean="0"/>
              <a:t>-p &lt;container port&gt;</a:t>
            </a:r>
          </a:p>
          <a:p>
            <a:r>
              <a:rPr lang="en-US" dirty="0" smtClean="0"/>
              <a:t>-p &lt;host port&gt;:&lt;container Port&gt;</a:t>
            </a:r>
          </a:p>
          <a:p>
            <a:r>
              <a:rPr lang="en-US" dirty="0" smtClean="0"/>
              <a:t>-P expose all with host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80144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i="1" dirty="0"/>
              <a:t>Linking</a:t>
            </a:r>
            <a:r>
              <a:rPr lang="en-US" i="1" dirty="0"/>
              <a:t> is a communication method between containers which allows them to securely transfer data from one to </a:t>
            </a:r>
            <a:r>
              <a:rPr lang="en-US" i="1" dirty="0" smtClean="0"/>
              <a:t>another</a:t>
            </a:r>
          </a:p>
          <a:p>
            <a:pPr marL="0" indent="0" algn="ctr">
              <a:buNone/>
            </a:pPr>
            <a:endParaRPr lang="en-US" i="1" dirty="0"/>
          </a:p>
          <a:p>
            <a:r>
              <a:rPr lang="en-US" dirty="0"/>
              <a:t>Source and recipient </a:t>
            </a:r>
            <a:r>
              <a:rPr lang="en-US" dirty="0" smtClean="0"/>
              <a:t>containers</a:t>
            </a:r>
          </a:p>
          <a:p>
            <a:r>
              <a:rPr lang="en-US" dirty="0" smtClean="0"/>
              <a:t>Recipient </a:t>
            </a:r>
            <a:r>
              <a:rPr lang="en-US" dirty="0"/>
              <a:t>containers have access to data on source </a:t>
            </a:r>
            <a:r>
              <a:rPr lang="en-US" dirty="0" smtClean="0"/>
              <a:t>containers</a:t>
            </a:r>
          </a:p>
          <a:p>
            <a:r>
              <a:rPr lang="en-US" dirty="0" smtClean="0"/>
              <a:t>Links </a:t>
            </a:r>
            <a:r>
              <a:rPr lang="en-US" dirty="0"/>
              <a:t>are established based on container names</a:t>
            </a:r>
          </a:p>
        </p:txBody>
      </p:sp>
    </p:spTree>
    <p:extLst>
      <p:ext uri="{BB962C8B-B14F-4D97-AF65-F5344CB8AC3E}">
        <p14:creationId xmlns:p14="http://schemas.microsoft.com/office/powerpoint/2010/main" val="15576709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800" y="1825625"/>
            <a:ext cx="10254400" cy="4351338"/>
          </a:xfrm>
        </p:spPr>
      </p:pic>
    </p:spTree>
    <p:extLst>
      <p:ext uri="{BB962C8B-B14F-4D97-AF65-F5344CB8AC3E}">
        <p14:creationId xmlns:p14="http://schemas.microsoft.com/office/powerpoint/2010/main" val="17993038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/>
              <a:t>run -d --name database </a:t>
            </a:r>
            <a:r>
              <a:rPr lang="en-US" dirty="0" err="1" smtClean="0"/>
              <a:t>postgres</a:t>
            </a:r>
            <a:endParaRPr lang="en-US" dirty="0" smtClean="0"/>
          </a:p>
          <a:p>
            <a:r>
              <a:rPr lang="en-US" dirty="0" smtClean="0"/>
              <a:t># </a:t>
            </a:r>
            <a:r>
              <a:rPr lang="en-US" dirty="0" err="1"/>
              <a:t>docker</a:t>
            </a:r>
            <a:r>
              <a:rPr lang="en-US" dirty="0"/>
              <a:t> run -d -P --name website --link </a:t>
            </a:r>
            <a:r>
              <a:rPr lang="en-US" dirty="0" err="1"/>
              <a:t>database:db</a:t>
            </a:r>
            <a:r>
              <a:rPr lang="en-US" dirty="0"/>
              <a:t> </a:t>
            </a:r>
            <a:r>
              <a:rPr lang="en-US" dirty="0" err="1" smtClean="0"/>
              <a:t>nginx</a:t>
            </a:r>
            <a:endParaRPr lang="en-US" dirty="0" smtClean="0"/>
          </a:p>
          <a:p>
            <a:pPr lvl="1"/>
            <a:r>
              <a:rPr lang="en-US" dirty="0" smtClean="0"/>
              <a:t>"</a:t>
            </a:r>
            <a:r>
              <a:rPr lang="en-US" dirty="0" err="1"/>
              <a:t>db</a:t>
            </a:r>
            <a:r>
              <a:rPr lang="en-US" dirty="0"/>
              <a:t>" is an alias added in /</a:t>
            </a:r>
            <a:r>
              <a:rPr lang="en-US" dirty="0" err="1"/>
              <a:t>etc</a:t>
            </a:r>
            <a:r>
              <a:rPr lang="en-US" dirty="0"/>
              <a:t>/hosts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03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in CI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98095"/>
            <a:ext cx="6393873" cy="1661095"/>
          </a:xfrm>
        </p:spPr>
      </p:pic>
      <p:sp>
        <p:nvSpPr>
          <p:cNvPr id="5" name="TextBox 4"/>
          <p:cNvSpPr txBox="1"/>
          <p:nvPr/>
        </p:nvSpPr>
        <p:spPr>
          <a:xfrm>
            <a:off x="3814763" y="1528763"/>
            <a:ext cx="1188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traditional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543" y="3854104"/>
            <a:ext cx="5333185" cy="18395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309" y="5398743"/>
            <a:ext cx="4617640" cy="147105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393382" y="4773881"/>
            <a:ext cx="75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Latest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80035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i="1" dirty="0"/>
              <a:t>Docker </a:t>
            </a:r>
            <a:r>
              <a:rPr lang="en-US" b="1" i="1" dirty="0"/>
              <a:t>Compose</a:t>
            </a:r>
            <a:r>
              <a:rPr lang="en-US" i="1" dirty="0"/>
              <a:t> is a tool for creating and managing multi container </a:t>
            </a:r>
            <a:r>
              <a:rPr lang="en-US" i="1" dirty="0" smtClean="0"/>
              <a:t>applications</a:t>
            </a:r>
          </a:p>
          <a:p>
            <a:pPr marL="0" indent="0" algn="ctr">
              <a:buNone/>
            </a:pPr>
            <a:endParaRPr lang="en-US" i="1" dirty="0" smtClean="0"/>
          </a:p>
          <a:p>
            <a:r>
              <a:rPr lang="en-US" dirty="0"/>
              <a:t>Containers are all defined in a single file called "</a:t>
            </a:r>
            <a:r>
              <a:rPr lang="en-US" dirty="0" err="1" smtClean="0"/>
              <a:t>docker-compose.yml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Each </a:t>
            </a:r>
            <a:r>
              <a:rPr lang="en-US" dirty="0"/>
              <a:t>container runs a particular component/service of your application. </a:t>
            </a:r>
            <a:br>
              <a:rPr lang="en-US" dirty="0"/>
            </a:br>
            <a:r>
              <a:rPr lang="en-US" dirty="0"/>
              <a:t>For example: Web front end / User </a:t>
            </a:r>
            <a:r>
              <a:rPr lang="en-US" dirty="0" err="1"/>
              <a:t>authentification</a:t>
            </a:r>
            <a:r>
              <a:rPr lang="en-US" dirty="0"/>
              <a:t> / Payments / </a:t>
            </a:r>
            <a:r>
              <a:rPr lang="en-US" dirty="0" smtClean="0"/>
              <a:t>Database</a:t>
            </a:r>
          </a:p>
          <a:p>
            <a:r>
              <a:rPr lang="en-US" dirty="0" smtClean="0"/>
              <a:t>Container </a:t>
            </a:r>
            <a:r>
              <a:rPr lang="en-US" dirty="0"/>
              <a:t>links are </a:t>
            </a:r>
            <a:r>
              <a:rPr lang="en-US" dirty="0" smtClean="0"/>
              <a:t>defined</a:t>
            </a:r>
          </a:p>
          <a:p>
            <a:r>
              <a:rPr lang="en-US" dirty="0" smtClean="0"/>
              <a:t>Compose </a:t>
            </a:r>
            <a:r>
              <a:rPr lang="en-US" dirty="0"/>
              <a:t>will spin up all your containers in a single command</a:t>
            </a:r>
          </a:p>
        </p:txBody>
      </p:sp>
    </p:spTree>
    <p:extLst>
      <p:ext uri="{BB962C8B-B14F-4D97-AF65-F5344CB8AC3E}">
        <p14:creationId xmlns:p14="http://schemas.microsoft.com/office/powerpoint/2010/main" val="11257383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Docker-</a:t>
            </a:r>
            <a:r>
              <a:rPr lang="en-US" dirty="0" err="1" smtClean="0"/>
              <a:t>compose.yml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version: '2'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services</a:t>
            </a:r>
            <a:r>
              <a:rPr lang="en-US" dirty="0"/>
              <a:t>: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javaclient</a:t>
            </a:r>
            <a:r>
              <a:rPr lang="en-US" dirty="0"/>
              <a:t>: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build</a:t>
            </a:r>
            <a:r>
              <a:rPr lang="en-US" dirty="0"/>
              <a:t>: .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command</a:t>
            </a:r>
            <a:r>
              <a:rPr lang="en-US" dirty="0"/>
              <a:t>: java HelloWorld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links</a:t>
            </a:r>
            <a:r>
              <a:rPr lang="en-US" dirty="0"/>
              <a:t>: - </a:t>
            </a:r>
            <a:r>
              <a:rPr lang="en-US" dirty="0" err="1"/>
              <a:t>redis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redis</a:t>
            </a:r>
            <a:r>
              <a:rPr lang="en-US" dirty="0"/>
              <a:t>: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image</a:t>
            </a:r>
            <a:r>
              <a:rPr lang="en-US" dirty="0"/>
              <a:t>: </a:t>
            </a:r>
            <a:r>
              <a:rPr lang="en-US" dirty="0" err="1"/>
              <a:t>redis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01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INFO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Container based virtualization uses the kernel on the host's operating system to run multiple guest instances</a:t>
            </a:r>
          </a:p>
          <a:p>
            <a:pPr fontAlgn="base"/>
            <a:r>
              <a:rPr lang="en-US" dirty="0"/>
              <a:t>Each guest instance is called a container</a:t>
            </a:r>
          </a:p>
          <a:p>
            <a:pPr fontAlgn="base"/>
            <a:r>
              <a:rPr lang="en-US" dirty="0"/>
              <a:t>Each container has its own</a:t>
            </a:r>
          </a:p>
          <a:p>
            <a:pPr lvl="1" fontAlgn="base"/>
            <a:r>
              <a:rPr lang="en-US" dirty="0"/>
              <a:t>Root filesystem</a:t>
            </a:r>
          </a:p>
          <a:p>
            <a:pPr lvl="1" fontAlgn="base"/>
            <a:r>
              <a:rPr lang="en-US" dirty="0"/>
              <a:t>Processes</a:t>
            </a:r>
          </a:p>
          <a:p>
            <a:pPr lvl="1" fontAlgn="base"/>
            <a:r>
              <a:rPr lang="en-US" dirty="0"/>
              <a:t>Memory</a:t>
            </a:r>
          </a:p>
          <a:p>
            <a:pPr lvl="1" fontAlgn="base"/>
            <a:r>
              <a:rPr lang="en-US" dirty="0"/>
              <a:t>Network ports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482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107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</a:t>
            </a:r>
            <a:r>
              <a:rPr lang="en-US" dirty="0" err="1" smtClean="0"/>
              <a:t>docker</a:t>
            </a:r>
            <a:r>
              <a:rPr lang="en-US" dirty="0" smtClean="0"/>
              <a:t>-compose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-compose up 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-compose run </a:t>
            </a:r>
          </a:p>
          <a:p>
            <a:r>
              <a:rPr lang="en-US" dirty="0" smtClean="0"/>
              <a:t># </a:t>
            </a:r>
            <a:r>
              <a:rPr lang="en-US" dirty="0" err="1" smtClean="0"/>
              <a:t>docker</a:t>
            </a:r>
            <a:r>
              <a:rPr lang="en-US" dirty="0" smtClean="0"/>
              <a:t>-compose down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1759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90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slow deployment </a:t>
            </a:r>
            <a:endParaRPr lang="en-US" dirty="0" smtClean="0"/>
          </a:p>
          <a:p>
            <a:r>
              <a:rPr lang="en-US" dirty="0" err="1" smtClean="0"/>
              <a:t>timesHuge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costsWasted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resourcesDifficult</a:t>
            </a:r>
            <a:r>
              <a:rPr lang="en-US" dirty="0" smtClean="0"/>
              <a:t> </a:t>
            </a:r>
            <a:r>
              <a:rPr lang="en-US" dirty="0"/>
              <a:t>to scale or </a:t>
            </a:r>
            <a:r>
              <a:rPr lang="en-US" dirty="0" smtClean="0"/>
              <a:t>migrate</a:t>
            </a:r>
          </a:p>
          <a:p>
            <a:r>
              <a:rPr lang="en-US" dirty="0" smtClean="0"/>
              <a:t>Vendor </a:t>
            </a:r>
            <a:r>
              <a:rPr lang="en-US" dirty="0"/>
              <a:t>lock in</a:t>
            </a:r>
          </a:p>
        </p:txBody>
      </p:sp>
    </p:spTree>
    <p:extLst>
      <p:ext uri="{BB962C8B-B14F-4D97-AF65-F5344CB8AC3E}">
        <p14:creationId xmlns:p14="http://schemas.microsoft.com/office/powerpoint/2010/main" val="950803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Hypervisors based virtualization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312" y="2214563"/>
            <a:ext cx="5951890" cy="3685381"/>
          </a:xfrm>
        </p:spPr>
      </p:pic>
    </p:spTree>
    <p:extLst>
      <p:ext uri="{BB962C8B-B14F-4D97-AF65-F5344CB8AC3E}">
        <p14:creationId xmlns:p14="http://schemas.microsoft.com/office/powerpoint/2010/main" val="1396811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ARCHI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886" y="1900238"/>
            <a:ext cx="6479809" cy="4060031"/>
          </a:xfrm>
        </p:spPr>
      </p:pic>
    </p:spTree>
    <p:extLst>
      <p:ext uri="{BB962C8B-B14F-4D97-AF65-F5344CB8AC3E}">
        <p14:creationId xmlns:p14="http://schemas.microsoft.com/office/powerpoint/2010/main" val="498734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Better resource </a:t>
            </a:r>
            <a:r>
              <a:rPr lang="en-US" dirty="0" err="1"/>
              <a:t>pooling</a:t>
            </a:r>
            <a:r>
              <a:rPr lang="en-US" dirty="0" err="1"/>
              <a:t>one</a:t>
            </a:r>
            <a:r>
              <a:rPr lang="en-US" dirty="0"/>
              <a:t> </a:t>
            </a:r>
            <a:endParaRPr lang="en-US" dirty="0" smtClean="0"/>
          </a:p>
          <a:p>
            <a:pPr lvl="1" fontAlgn="base"/>
            <a:r>
              <a:rPr lang="en-US" dirty="0" smtClean="0"/>
              <a:t>physical </a:t>
            </a:r>
            <a:r>
              <a:rPr lang="en-US" dirty="0"/>
              <a:t>machine divided into multiple VM</a:t>
            </a:r>
          </a:p>
          <a:p>
            <a:pPr fontAlgn="base"/>
            <a:r>
              <a:rPr lang="en-US" dirty="0"/>
              <a:t>Easier to </a:t>
            </a:r>
            <a:r>
              <a:rPr lang="en-US" dirty="0" smtClean="0"/>
              <a:t>scale</a:t>
            </a:r>
          </a:p>
          <a:p>
            <a:pPr fontAlgn="base"/>
            <a:r>
              <a:rPr lang="en-US" dirty="0" smtClean="0"/>
              <a:t>VM's </a:t>
            </a:r>
            <a:r>
              <a:rPr lang="en-US" dirty="0"/>
              <a:t>in the </a:t>
            </a:r>
            <a:r>
              <a:rPr lang="en-US" dirty="0" smtClean="0"/>
              <a:t>cloud</a:t>
            </a:r>
          </a:p>
          <a:p>
            <a:pPr lvl="1" fontAlgn="base"/>
            <a:r>
              <a:rPr lang="en-US" dirty="0" smtClean="0"/>
              <a:t>Pay </a:t>
            </a:r>
            <a:r>
              <a:rPr lang="en-US" dirty="0"/>
              <a:t>as you go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595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Each VM stills </a:t>
            </a:r>
            <a:r>
              <a:rPr lang="en-US" dirty="0" smtClean="0"/>
              <a:t>requires</a:t>
            </a:r>
          </a:p>
          <a:p>
            <a:pPr lvl="1" fontAlgn="base"/>
            <a:r>
              <a:rPr lang="en-US" dirty="0" smtClean="0"/>
              <a:t>CPU </a:t>
            </a:r>
            <a:r>
              <a:rPr lang="en-US" dirty="0"/>
              <a:t>allocation</a:t>
            </a:r>
          </a:p>
          <a:p>
            <a:pPr lvl="1" fontAlgn="base"/>
            <a:r>
              <a:rPr lang="en-US" dirty="0"/>
              <a:t>storage</a:t>
            </a:r>
          </a:p>
          <a:p>
            <a:pPr lvl="1" fontAlgn="base"/>
            <a:r>
              <a:rPr lang="en-US" dirty="0"/>
              <a:t>RAM</a:t>
            </a:r>
          </a:p>
          <a:p>
            <a:pPr lvl="1" fontAlgn="base"/>
            <a:r>
              <a:rPr lang="en-US" dirty="0"/>
              <a:t>An entire guest operation system</a:t>
            </a:r>
          </a:p>
          <a:p>
            <a:r>
              <a:rPr lang="en-US" dirty="0"/>
              <a:t>More VM's you run, the more resources you </a:t>
            </a:r>
            <a:r>
              <a:rPr lang="en-US" dirty="0" smtClean="0"/>
              <a:t>need</a:t>
            </a:r>
          </a:p>
          <a:p>
            <a:r>
              <a:rPr lang="en-US" dirty="0" smtClean="0"/>
              <a:t>Guest </a:t>
            </a:r>
            <a:r>
              <a:rPr lang="en-US" dirty="0"/>
              <a:t>OS means wasted resources</a:t>
            </a:r>
          </a:p>
        </p:txBody>
      </p:sp>
    </p:spTree>
    <p:extLst>
      <p:ext uri="{BB962C8B-B14F-4D97-AF65-F5344CB8AC3E}">
        <p14:creationId xmlns:p14="http://schemas.microsoft.com/office/powerpoint/2010/main" val="2130384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</TotalTime>
  <Words>809</Words>
  <Application>Microsoft Macintosh PowerPoint</Application>
  <PresentationFormat>Widescreen</PresentationFormat>
  <Paragraphs>206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Calibri</vt:lpstr>
      <vt:lpstr>Calibri Light</vt:lpstr>
      <vt:lpstr>Courier New</vt:lpstr>
      <vt:lpstr>Droid Serif</vt:lpstr>
      <vt:lpstr>Mangal</vt:lpstr>
      <vt:lpstr>Wingdings</vt:lpstr>
      <vt:lpstr>Arial</vt:lpstr>
      <vt:lpstr>Office Theme</vt:lpstr>
      <vt:lpstr>Docker</vt:lpstr>
      <vt:lpstr>PowerPoint Presentation</vt:lpstr>
      <vt:lpstr>What is container?</vt:lpstr>
      <vt:lpstr>MORE INFO</vt:lpstr>
      <vt:lpstr>Problem</vt:lpstr>
      <vt:lpstr>Hypervisors based virtualization</vt:lpstr>
      <vt:lpstr>CONTAINER ARCHI</vt:lpstr>
      <vt:lpstr>BENEFIT</vt:lpstr>
      <vt:lpstr>LIMITATATION</vt:lpstr>
      <vt:lpstr>CONTAINER Vs VM</vt:lpstr>
      <vt:lpstr>Docker &amp; Linux Kernel</vt:lpstr>
      <vt:lpstr>Docker Installation</vt:lpstr>
      <vt:lpstr>PowerPoint Presentation</vt:lpstr>
      <vt:lpstr>Hello World</vt:lpstr>
      <vt:lpstr>Docker and Deamon</vt:lpstr>
      <vt:lpstr>Images &amp; Container</vt:lpstr>
      <vt:lpstr>Registry and Repository</vt:lpstr>
      <vt:lpstr># docker run</vt:lpstr>
      <vt:lpstr>Container ID</vt:lpstr>
      <vt:lpstr>PORT Mapping</vt:lpstr>
      <vt:lpstr>Building Images </vt:lpstr>
      <vt:lpstr>Writable layer</vt:lpstr>
      <vt:lpstr>Docker Commit</vt:lpstr>
      <vt:lpstr>Dockerfile</vt:lpstr>
      <vt:lpstr>COMMAND </vt:lpstr>
      <vt:lpstr>BUILD COMMAND</vt:lpstr>
      <vt:lpstr>BUILD context</vt:lpstr>
      <vt:lpstr>Basic command</vt:lpstr>
      <vt:lpstr>Renaming taging images</vt:lpstr>
      <vt:lpstr>DOCKER HUB REPOSITORIES</vt:lpstr>
      <vt:lpstr>PUSHING IMAGES TO DOCKER HUB</vt:lpstr>
      <vt:lpstr>Volumes</vt:lpstr>
      <vt:lpstr>Container Network</vt:lpstr>
      <vt:lpstr>Linking</vt:lpstr>
      <vt:lpstr>PowerPoint Presentation</vt:lpstr>
      <vt:lpstr>PowerPoint Presentation</vt:lpstr>
      <vt:lpstr>Docker in CI</vt:lpstr>
      <vt:lpstr>Docker Compose</vt:lpstr>
      <vt:lpstr>Docker-compose.yml</vt:lpstr>
      <vt:lpstr>PowerPoint Presentation</vt:lpstr>
      <vt:lpstr>Running docker-compose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Azhaguprabu Jayaraman</dc:creator>
  <cp:lastModifiedBy>Azhaguprabu Jayaraman</cp:lastModifiedBy>
  <cp:revision>19</cp:revision>
  <dcterms:created xsi:type="dcterms:W3CDTF">2017-12-07T19:19:35Z</dcterms:created>
  <dcterms:modified xsi:type="dcterms:W3CDTF">2017-12-09T21:03:46Z</dcterms:modified>
</cp:coreProperties>
</file>

<file path=docProps/thumbnail.jpeg>
</file>